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notesMasterIdLst>
    <p:notesMasterId r:id="rId3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notesMaster" Target="notesMasters/notesMaster1.xml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87552"/>
          </a:xfrm>
          <a:prstGeom prst="rect">
            <a:avLst/>
          </a:prstGeom>
          <a:solidFill>
            <a:srgbClr val="1A2B4A"/>
          </a:solidFill>
          <a:ln w="12700">
            <a:solidFill>
              <a:srgbClr val="1A2B4A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987552"/>
            <a:ext cx="9144000" cy="41148"/>
          </a:xfrm>
          <a:prstGeom prst="rect">
            <a:avLst/>
          </a:prstGeom>
          <a:solidFill>
            <a:srgbClr val="B22222"/>
          </a:solidFill>
          <a:ln w="12700">
            <a:solidFill>
              <a:srgbClr val="B22222"/>
            </a:solidFill>
            <a:prstDash val="solid"/>
          </a:ln>
        </p:spPr>
      </p:sp>
      <p:pic>
        <p:nvPicPr>
          <p:cNvPr id="4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095070" y="164592"/>
            <a:ext cx="847762" cy="658368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274320" y="73152"/>
            <a:ext cx="7656158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Poster Title Goes Here</a:t>
            </a:r>
            <a:endParaRPr lang="en-US" sz="2200" dirty="0"/>
          </a:p>
        </p:txBody>
      </p:sp>
      <p:sp>
        <p:nvSpPr>
          <p:cNvPr id="6" name="Text 3"/>
          <p:cNvSpPr/>
          <p:nvPr/>
        </p:nvSpPr>
        <p:spPr>
          <a:xfrm>
            <a:off x="274320" y="576072"/>
            <a:ext cx="765615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AACBE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Author Names, Affiliations, Country</a:t>
            </a:r>
            <a:endParaRPr lang="en-US" sz="1200" dirty="0"/>
          </a:p>
        </p:txBody>
      </p:sp>
      <p:sp>
        <p:nvSpPr>
          <p:cNvPr id="7" name="Shape 4"/>
          <p:cNvSpPr/>
          <p:nvPr/>
        </p:nvSpPr>
        <p:spPr>
          <a:xfrm>
            <a:off x="228600" y="1078992"/>
            <a:ext cx="2834640" cy="3200400"/>
          </a:xfrm>
          <a:prstGeom prst="rect">
            <a:avLst/>
          </a:prstGeom>
          <a:solidFill>
            <a:srgbClr val="F4F4F4"/>
          </a:solidFill>
          <a:ln w="6350">
            <a:solidFill>
              <a:srgbClr val="E0E0E0"/>
            </a:solidFill>
            <a:prstDash val="solid"/>
          </a:ln>
          <a:effectLst>
            <a:outerShdw sx="100000" sy="100000" kx="0" ky="0" algn="bl" rotWithShape="0" blurRad="50800" dist="25400" dir="8100000">
              <a:srgbClr val="000000">
                <a:alpha val="8000"/>
              </a:srgbClr>
            </a:outerShdw>
          </a:effectLst>
        </p:spPr>
      </p:sp>
      <p:sp>
        <p:nvSpPr>
          <p:cNvPr id="8" name="Shape 5"/>
          <p:cNvSpPr/>
          <p:nvPr/>
        </p:nvSpPr>
        <p:spPr>
          <a:xfrm>
            <a:off x="228600" y="1078992"/>
            <a:ext cx="2834640" cy="301752"/>
          </a:xfrm>
          <a:prstGeom prst="rect">
            <a:avLst/>
          </a:prstGeom>
          <a:solidFill>
            <a:srgbClr val="B22222"/>
          </a:solidFill>
          <a:ln w="12700">
            <a:solidFill>
              <a:srgbClr val="B22222"/>
            </a:solidFill>
            <a:prstDash val="solid"/>
          </a:ln>
        </p:spPr>
      </p:sp>
      <p:sp>
        <p:nvSpPr>
          <p:cNvPr id="9" name="Text 6"/>
          <p:cNvSpPr/>
          <p:nvPr/>
        </p:nvSpPr>
        <p:spPr>
          <a:xfrm>
            <a:off x="301752" y="1078992"/>
            <a:ext cx="2688336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Background &amp; Objectives</a:t>
            </a:r>
            <a:endParaRPr lang="en-US" sz="1100" dirty="0"/>
          </a:p>
        </p:txBody>
      </p:sp>
      <p:sp>
        <p:nvSpPr>
          <p:cNvPr id="10" name="Text 7"/>
          <p:cNvSpPr/>
          <p:nvPr/>
        </p:nvSpPr>
        <p:spPr>
          <a:xfrm>
            <a:off x="338328" y="1426464"/>
            <a:ext cx="2615184" cy="276148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25000"/>
              </a:lnSpc>
              <a:buNone/>
            </a:pPr>
            <a:r>
              <a:rPr lang="en-US" sz="10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Describe the background and rationale for this study. State the primary and secondary objectives clearly.</a:t>
            </a:r>
            <a:endParaRPr lang="en-US" sz="1000" dirty="0"/>
          </a:p>
          <a:p>
            <a:pPr indent="0" marL="0">
              <a:lnSpc>
                <a:spcPct val="125000"/>
              </a:lnSpc>
              <a:buNone/>
            </a:pPr>
            <a:endParaRPr lang="en-US" sz="1000" dirty="0"/>
          </a:p>
          <a:p>
            <a:pPr indent="0" marL="0">
              <a:lnSpc>
                <a:spcPct val="125000"/>
              </a:lnSpc>
              <a:buNone/>
            </a:pPr>
            <a:r>
              <a:rPr lang="en-US" sz="10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This section typically covers 3–4 sentences.</a:t>
            </a:r>
            <a:endParaRPr lang="en-US" sz="1000" dirty="0"/>
          </a:p>
        </p:txBody>
      </p:sp>
      <p:sp>
        <p:nvSpPr>
          <p:cNvPr id="11" name="Shape 8"/>
          <p:cNvSpPr/>
          <p:nvPr/>
        </p:nvSpPr>
        <p:spPr>
          <a:xfrm>
            <a:off x="3154680" y="1078992"/>
            <a:ext cx="2834640" cy="3200400"/>
          </a:xfrm>
          <a:prstGeom prst="rect">
            <a:avLst/>
          </a:prstGeom>
          <a:solidFill>
            <a:srgbClr val="F4F4F4"/>
          </a:solidFill>
          <a:ln w="6350">
            <a:solidFill>
              <a:srgbClr val="E0E0E0"/>
            </a:solidFill>
            <a:prstDash val="solid"/>
          </a:ln>
          <a:effectLst>
            <a:outerShdw sx="100000" sy="100000" kx="0" ky="0" algn="bl" rotWithShape="0" blurRad="50800" dist="25400" dir="8100000">
              <a:srgbClr val="000000">
                <a:alpha val="8000"/>
              </a:srgbClr>
            </a:outerShdw>
          </a:effectLst>
        </p:spPr>
      </p:sp>
      <p:sp>
        <p:nvSpPr>
          <p:cNvPr id="12" name="Shape 9"/>
          <p:cNvSpPr/>
          <p:nvPr/>
        </p:nvSpPr>
        <p:spPr>
          <a:xfrm>
            <a:off x="3154680" y="1078992"/>
            <a:ext cx="2834640" cy="301752"/>
          </a:xfrm>
          <a:prstGeom prst="rect">
            <a:avLst/>
          </a:prstGeom>
          <a:solidFill>
            <a:srgbClr val="B22222"/>
          </a:solidFill>
          <a:ln w="12700">
            <a:solidFill>
              <a:srgbClr val="B22222"/>
            </a:solidFill>
            <a:prstDash val="solid"/>
          </a:ln>
        </p:spPr>
      </p:sp>
      <p:sp>
        <p:nvSpPr>
          <p:cNvPr id="13" name="Text 10"/>
          <p:cNvSpPr/>
          <p:nvPr/>
        </p:nvSpPr>
        <p:spPr>
          <a:xfrm>
            <a:off x="3227832" y="1078992"/>
            <a:ext cx="2688336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Methods</a:t>
            </a:r>
            <a:endParaRPr lang="en-US" sz="1100" dirty="0"/>
          </a:p>
        </p:txBody>
      </p:sp>
      <p:sp>
        <p:nvSpPr>
          <p:cNvPr id="14" name="Text 11"/>
          <p:cNvSpPr/>
          <p:nvPr/>
        </p:nvSpPr>
        <p:spPr>
          <a:xfrm>
            <a:off x="3264408" y="1426464"/>
            <a:ext cx="2615184" cy="276148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25000"/>
              </a:lnSpc>
              <a:buNone/>
            </a:pPr>
            <a:r>
              <a:rPr lang="en-US" sz="10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Describe study design, patient population, inclusion/exclusion criteria, interventions, and outcome measures.</a:t>
            </a:r>
            <a:endParaRPr lang="en-US" sz="1000" dirty="0"/>
          </a:p>
          <a:p>
            <a:pPr indent="0" marL="0">
              <a:lnSpc>
                <a:spcPct val="125000"/>
              </a:lnSpc>
              <a:buNone/>
            </a:pPr>
            <a:endParaRPr lang="en-US" sz="1000" dirty="0"/>
          </a:p>
          <a:p>
            <a:pPr indent="0" marL="0">
              <a:lnSpc>
                <a:spcPct val="125000"/>
              </a:lnSpc>
              <a:buNone/>
            </a:pPr>
            <a:r>
              <a:rPr lang="en-US" sz="10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Include ethical approvals where relevant.</a:t>
            </a:r>
            <a:endParaRPr lang="en-US" sz="1000" dirty="0"/>
          </a:p>
        </p:txBody>
      </p:sp>
      <p:sp>
        <p:nvSpPr>
          <p:cNvPr id="15" name="Shape 12"/>
          <p:cNvSpPr/>
          <p:nvPr/>
        </p:nvSpPr>
        <p:spPr>
          <a:xfrm>
            <a:off x="6080760" y="1078992"/>
            <a:ext cx="2834640" cy="3200400"/>
          </a:xfrm>
          <a:prstGeom prst="rect">
            <a:avLst/>
          </a:prstGeom>
          <a:solidFill>
            <a:srgbClr val="F4F4F4"/>
          </a:solidFill>
          <a:ln w="6350">
            <a:solidFill>
              <a:srgbClr val="E0E0E0"/>
            </a:solidFill>
            <a:prstDash val="solid"/>
          </a:ln>
          <a:effectLst>
            <a:outerShdw sx="100000" sy="100000" kx="0" ky="0" algn="bl" rotWithShape="0" blurRad="50800" dist="25400" dir="8100000">
              <a:srgbClr val="000000">
                <a:alpha val="8000"/>
              </a:srgbClr>
            </a:outerShdw>
          </a:effectLst>
        </p:spPr>
      </p:sp>
      <p:sp>
        <p:nvSpPr>
          <p:cNvPr id="16" name="Shape 13"/>
          <p:cNvSpPr/>
          <p:nvPr/>
        </p:nvSpPr>
        <p:spPr>
          <a:xfrm>
            <a:off x="6080760" y="1078992"/>
            <a:ext cx="2834640" cy="301752"/>
          </a:xfrm>
          <a:prstGeom prst="rect">
            <a:avLst/>
          </a:prstGeom>
          <a:solidFill>
            <a:srgbClr val="B22222"/>
          </a:solidFill>
          <a:ln w="12700">
            <a:solidFill>
              <a:srgbClr val="B22222"/>
            </a:solidFill>
            <a:prstDash val="solid"/>
          </a:ln>
        </p:spPr>
      </p:sp>
      <p:sp>
        <p:nvSpPr>
          <p:cNvPr id="17" name="Text 14"/>
          <p:cNvSpPr/>
          <p:nvPr/>
        </p:nvSpPr>
        <p:spPr>
          <a:xfrm>
            <a:off x="6153912" y="1078992"/>
            <a:ext cx="2688336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Results</a:t>
            </a:r>
            <a:endParaRPr lang="en-US" sz="1100" dirty="0"/>
          </a:p>
        </p:txBody>
      </p:sp>
      <p:sp>
        <p:nvSpPr>
          <p:cNvPr id="18" name="Text 15"/>
          <p:cNvSpPr/>
          <p:nvPr/>
        </p:nvSpPr>
        <p:spPr>
          <a:xfrm>
            <a:off x="6190488" y="1426464"/>
            <a:ext cx="2615184" cy="276148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25000"/>
              </a:lnSpc>
              <a:buNone/>
            </a:pPr>
            <a:r>
              <a:rPr lang="en-US" sz="10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Present key findings here. Use bullet points, tables, or figures for clarity.</a:t>
            </a:r>
            <a:endParaRPr lang="en-US" sz="1000" dirty="0"/>
          </a:p>
          <a:p>
            <a:pPr indent="0" marL="0">
              <a:lnSpc>
                <a:spcPct val="125000"/>
              </a:lnSpc>
              <a:buNone/>
            </a:pPr>
            <a:endParaRPr lang="en-US" sz="1000" dirty="0"/>
          </a:p>
          <a:p>
            <a:pPr indent="0" marL="0">
              <a:lnSpc>
                <a:spcPct val="125000"/>
              </a:lnSpc>
              <a:buNone/>
            </a:pPr>
            <a:r>
              <a:rPr lang="en-US" sz="10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Finding 1</a:t>
            </a:r>
            <a:endParaRPr lang="en-US" sz="1000" dirty="0"/>
          </a:p>
          <a:p>
            <a:pPr indent="0" marL="0">
              <a:lnSpc>
                <a:spcPct val="125000"/>
              </a:lnSpc>
              <a:buNone/>
            </a:pPr>
            <a:r>
              <a:rPr lang="en-US" sz="10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Finding 2</a:t>
            </a:r>
            <a:endParaRPr lang="en-US" sz="1000" dirty="0"/>
          </a:p>
          <a:p>
            <a:pPr indent="0" marL="0">
              <a:lnSpc>
                <a:spcPct val="125000"/>
              </a:lnSpc>
              <a:buNone/>
            </a:pPr>
            <a:r>
              <a:rPr lang="en-US" sz="10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Finding 3</a:t>
            </a:r>
            <a:endParaRPr lang="en-US" sz="1000" dirty="0"/>
          </a:p>
          <a:p>
            <a:pPr indent="0" marL="0">
              <a:lnSpc>
                <a:spcPct val="125000"/>
              </a:lnSpc>
              <a:buNone/>
            </a:pPr>
            <a:endParaRPr lang="en-US" sz="1000" dirty="0"/>
          </a:p>
          <a:p>
            <a:pPr indent="0" marL="0">
              <a:lnSpc>
                <a:spcPct val="125000"/>
              </a:lnSpc>
              <a:buNone/>
            </a:pPr>
            <a:r>
              <a:rPr lang="en-US" sz="10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Include p-values and effect sizes where applicable.</a:t>
            </a:r>
            <a:endParaRPr lang="en-US" sz="1000" dirty="0"/>
          </a:p>
        </p:txBody>
      </p:sp>
      <p:sp>
        <p:nvSpPr>
          <p:cNvPr id="19" name="Shape 16"/>
          <p:cNvSpPr/>
          <p:nvPr/>
        </p:nvSpPr>
        <p:spPr>
          <a:xfrm>
            <a:off x="228600" y="4352544"/>
            <a:ext cx="5385816" cy="736092"/>
          </a:xfrm>
          <a:prstGeom prst="rect">
            <a:avLst/>
          </a:prstGeom>
          <a:solidFill>
            <a:srgbClr val="EEF4FB"/>
          </a:solidFill>
          <a:ln w="6350">
            <a:solidFill>
              <a:srgbClr val="C5D8EE"/>
            </a:solidFill>
            <a:prstDash val="solid"/>
          </a:ln>
        </p:spPr>
      </p:sp>
      <p:sp>
        <p:nvSpPr>
          <p:cNvPr id="20" name="Shape 17"/>
          <p:cNvSpPr/>
          <p:nvPr/>
        </p:nvSpPr>
        <p:spPr>
          <a:xfrm>
            <a:off x="228600" y="4352544"/>
            <a:ext cx="5385816" cy="256032"/>
          </a:xfrm>
          <a:prstGeom prst="rect">
            <a:avLst/>
          </a:prstGeom>
          <a:solidFill>
            <a:srgbClr val="1A2B4A"/>
          </a:solidFill>
          <a:ln w="12700">
            <a:solidFill>
              <a:srgbClr val="1A2B4A"/>
            </a:solidFill>
            <a:prstDash val="solid"/>
          </a:ln>
        </p:spPr>
      </p:sp>
      <p:sp>
        <p:nvSpPr>
          <p:cNvPr id="21" name="Text 18"/>
          <p:cNvSpPr/>
          <p:nvPr/>
        </p:nvSpPr>
        <p:spPr>
          <a:xfrm>
            <a:off x="320040" y="4352544"/>
            <a:ext cx="5294376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Conclusions</a:t>
            </a:r>
            <a:endParaRPr lang="en-US" sz="1000" dirty="0"/>
          </a:p>
        </p:txBody>
      </p:sp>
      <p:sp>
        <p:nvSpPr>
          <p:cNvPr id="22" name="Text 19"/>
          <p:cNvSpPr/>
          <p:nvPr/>
        </p:nvSpPr>
        <p:spPr>
          <a:xfrm>
            <a:off x="320040" y="4626864"/>
            <a:ext cx="5202936" cy="4069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95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State your key conclusions here. Summarise the clinical implications and future directions for this research.</a:t>
            </a:r>
            <a:endParaRPr lang="en-US" sz="950" dirty="0"/>
          </a:p>
        </p:txBody>
      </p:sp>
      <p:sp>
        <p:nvSpPr>
          <p:cNvPr id="23" name="Shape 20"/>
          <p:cNvSpPr/>
          <p:nvPr/>
        </p:nvSpPr>
        <p:spPr>
          <a:xfrm>
            <a:off x="5705856" y="4352544"/>
            <a:ext cx="3209544" cy="736092"/>
          </a:xfrm>
          <a:prstGeom prst="rect">
            <a:avLst/>
          </a:prstGeom>
          <a:solidFill>
            <a:srgbClr val="F4F4F4"/>
          </a:solidFill>
          <a:ln w="6350">
            <a:solidFill>
              <a:srgbClr val="E0E0E0"/>
            </a:solidFill>
            <a:prstDash val="solid"/>
          </a:ln>
        </p:spPr>
      </p:sp>
      <p:sp>
        <p:nvSpPr>
          <p:cNvPr id="24" name="Shape 21"/>
          <p:cNvSpPr/>
          <p:nvPr/>
        </p:nvSpPr>
        <p:spPr>
          <a:xfrm>
            <a:off x="5705856" y="4352544"/>
            <a:ext cx="3209544" cy="256032"/>
          </a:xfrm>
          <a:prstGeom prst="rect">
            <a:avLst/>
          </a:prstGeom>
          <a:solidFill>
            <a:srgbClr val="5A6A7A"/>
          </a:solidFill>
          <a:ln w="12700">
            <a:solidFill>
              <a:srgbClr val="5A6A7A"/>
            </a:solidFill>
            <a:prstDash val="solid"/>
          </a:ln>
        </p:spPr>
      </p:sp>
      <p:sp>
        <p:nvSpPr>
          <p:cNvPr id="25" name="Text 22"/>
          <p:cNvSpPr/>
          <p:nvPr/>
        </p:nvSpPr>
        <p:spPr>
          <a:xfrm>
            <a:off x="5779008" y="4352544"/>
            <a:ext cx="3118104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References &amp; Disclosures</a:t>
            </a:r>
            <a:endParaRPr lang="en-US" sz="1000" dirty="0"/>
          </a:p>
        </p:txBody>
      </p:sp>
      <p:sp>
        <p:nvSpPr>
          <p:cNvPr id="26" name="Text 23"/>
          <p:cNvSpPr/>
          <p:nvPr/>
        </p:nvSpPr>
        <p:spPr>
          <a:xfrm>
            <a:off x="5797296" y="4626864"/>
            <a:ext cx="3044952" cy="4069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800" dirty="0">
                <a:solidFill>
                  <a:srgbClr val="5A6A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1. Author et al. Journal Year;Vol:Pages</a:t>
            </a:r>
            <a:endParaRPr lang="en-US" sz="800" dirty="0"/>
          </a:p>
          <a:p>
            <a:pPr indent="0" marL="0">
              <a:buNone/>
            </a:pPr>
            <a:r>
              <a:rPr lang="en-US" sz="800" dirty="0">
                <a:solidFill>
                  <a:srgbClr val="5A6A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2. Author et al. Journal Year;Vol:Pages</a:t>
            </a:r>
            <a:endParaRPr lang="en-US" sz="800" dirty="0"/>
          </a:p>
          <a:p>
            <a:pPr indent="0" marL="0">
              <a:buNone/>
            </a:pPr>
            <a:endParaRPr lang="en-US" sz="800" dirty="0"/>
          </a:p>
          <a:p>
            <a:pPr indent="0" marL="0">
              <a:buNone/>
            </a:pPr>
            <a:r>
              <a:rPr lang="en-US" sz="800" dirty="0">
                <a:solidFill>
                  <a:srgbClr val="5A6A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Disclosures: [State any conflicts of interest or funding sources]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Slide 1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ICNC 2026 ePoster Template – Classic</dc:title>
  <dc:subject>PptxGenJS Presentation</dc:subject>
  <dc:creator>PptxGenJS</dc:creator>
  <cp:lastModifiedBy>PptxGenJS</cp:lastModifiedBy>
  <cp:revision>1</cp:revision>
  <dcterms:created xsi:type="dcterms:W3CDTF">2026-03-06T13:39:24Z</dcterms:created>
  <dcterms:modified xsi:type="dcterms:W3CDTF">2026-03-06T13:39:24Z</dcterms:modified>
</cp:coreProperties>
</file>